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66" r:id="rId6"/>
    <p:sldId id="267" r:id="rId7"/>
  </p:sldIdLst>
  <p:sldSz cx="24384000" cy="13716000"/>
  <p:notesSz cx="6858000" cy="9144000"/>
  <p:embeddedFontLst>
    <p:embeddedFont>
      <p:font typeface="Epilogue Light" pitchFamily="2" charset="0"/>
      <p:regular r:id="rId9"/>
      <p:bold r:id="rId10"/>
      <p:italic r:id="rId11"/>
      <p:boldItalic r:id="rId12"/>
    </p:embeddedFont>
    <p:embeddedFont>
      <p:font typeface="Epilogue SemiBold" pitchFamily="2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Petrona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NArzMF+F+wjmlVmHOs1Al3Tv/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0"/>
    <p:restoredTop sz="94686"/>
  </p:normalViewPr>
  <p:slideViewPr>
    <p:cSldViewPr snapToGrid="0">
      <p:cViewPr>
        <p:scale>
          <a:sx n="30" d="100"/>
          <a:sy n="30" d="100"/>
        </p:scale>
        <p:origin x="12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B570A0A4-D1E4-80E5-997A-0647C8428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>
            <a:extLst>
              <a:ext uri="{FF2B5EF4-FFF2-40B4-BE49-F238E27FC236}">
                <a16:creationId xmlns:a16="http://schemas.microsoft.com/office/drawing/2014/main" id="{7417196F-449D-17A8-F690-E2243E4CD3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>
            <a:extLst>
              <a:ext uri="{FF2B5EF4-FFF2-40B4-BE49-F238E27FC236}">
                <a16:creationId xmlns:a16="http://schemas.microsoft.com/office/drawing/2014/main" id="{330C67C6-2B5C-F98A-C45B-E6BDB6C19B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1090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>
          <a:extLst>
            <a:ext uri="{FF2B5EF4-FFF2-40B4-BE49-F238E27FC236}">
              <a16:creationId xmlns:a16="http://schemas.microsoft.com/office/drawing/2014/main" id="{9BAF262C-C221-8C81-FC7B-9C8B35A46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>
            <a:extLst>
              <a:ext uri="{FF2B5EF4-FFF2-40B4-BE49-F238E27FC236}">
                <a16:creationId xmlns:a16="http://schemas.microsoft.com/office/drawing/2014/main" id="{6532476D-A549-3AB2-977C-0309BB8ACF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:notes">
            <a:extLst>
              <a:ext uri="{FF2B5EF4-FFF2-40B4-BE49-F238E27FC236}">
                <a16:creationId xmlns:a16="http://schemas.microsoft.com/office/drawing/2014/main" id="{B71BD5A0-9739-3365-4DD0-62BE2674A5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9124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1">
  <p:cSld name="TITOLO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4870175" y="9541772"/>
            <a:ext cx="9282113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412"/>
              <a:buFont typeface="Petrona"/>
              <a:buNone/>
              <a:defRPr sz="44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2"/>
          </p:nvPr>
        </p:nvSpPr>
        <p:spPr>
          <a:xfrm>
            <a:off x="4870175" y="4750490"/>
            <a:ext cx="17571692" cy="361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None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STO">
  <p:cSld name="TEST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9" descr="UNIPD-21_PIPPI_LOGO_orizzontale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501" y="11806067"/>
            <a:ext cx="7227495" cy="172851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1093788" y="2187816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1093788" y="307931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20" name="Google Shape;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13477" y="7253839"/>
            <a:ext cx="9939687" cy="9939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69786" y="10636681"/>
            <a:ext cx="5346655" cy="535275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9"/>
          <p:cNvSpPr txBox="1">
            <a:spLocks noGrp="1"/>
          </p:cNvSpPr>
          <p:nvPr>
            <p:ph type="body" idx="3"/>
          </p:nvPr>
        </p:nvSpPr>
        <p:spPr>
          <a:xfrm>
            <a:off x="1093788" y="4252913"/>
            <a:ext cx="22093237" cy="6103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Petrona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2" name="Immagine 1" descr="Immagine che contiene schermata, simbolo, logo, testo&#10;&#10;Descrizione generata automaticamente">
            <a:extLst>
              <a:ext uri="{FF2B5EF4-FFF2-40B4-BE49-F238E27FC236}">
                <a16:creationId xmlns:a16="http://schemas.microsoft.com/office/drawing/2014/main" id="{E3374E45-F0CC-60B7-59A2-CDA021BD59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764" y="349175"/>
            <a:ext cx="2110048" cy="1782370"/>
          </a:xfrm>
          <a:prstGeom prst="rect">
            <a:avLst/>
          </a:prstGeom>
        </p:spPr>
      </p:pic>
      <p:pic>
        <p:nvPicPr>
          <p:cNvPr id="3" name="Immagine 2" descr="Immagine che contiene design, Elementi grafici, grafica, illustrazione&#10;&#10;Descrizione generata automaticamente">
            <a:extLst>
              <a:ext uri="{FF2B5EF4-FFF2-40B4-BE49-F238E27FC236}">
                <a16:creationId xmlns:a16="http://schemas.microsoft.com/office/drawing/2014/main" id="{8449A1F9-4AE6-9FE0-C815-DE84A207037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313404" y="476975"/>
            <a:ext cx="1819212" cy="1430734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C43B834E-B5FC-6BEC-B287-5B15B87F35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24620" y="449386"/>
            <a:ext cx="3099358" cy="14014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MAGINE + TESTO">
  <p:cSld name="IMMAGINE + TEST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1" descr="UNIPD-21_PIPPI_LOGO_orizzontale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59201" y="187530"/>
            <a:ext cx="7544555" cy="178237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1"/>
          <p:cNvSpPr>
            <a:spLocks noGrp="1"/>
          </p:cNvSpPr>
          <p:nvPr>
            <p:ph type="pic" idx="2"/>
          </p:nvPr>
        </p:nvSpPr>
        <p:spPr>
          <a:xfrm>
            <a:off x="12622696" y="4353341"/>
            <a:ext cx="10273222" cy="8130208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1"/>
          <p:cNvSpPr txBox="1">
            <a:spLocks noGrp="1"/>
          </p:cNvSpPr>
          <p:nvPr>
            <p:ph type="body" idx="1"/>
          </p:nvPr>
        </p:nvSpPr>
        <p:spPr>
          <a:xfrm>
            <a:off x="1093788" y="4353340"/>
            <a:ext cx="10515116" cy="813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Petrona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dirty="0"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3"/>
          </p:nvPr>
        </p:nvSpPr>
        <p:spPr>
          <a:xfrm>
            <a:off x="1093788" y="2187816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dirty="0"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4"/>
          </p:nvPr>
        </p:nvSpPr>
        <p:spPr>
          <a:xfrm>
            <a:off x="1093788" y="307931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2" name="Immagine 1" descr="Immagine che contiene schermata, simbolo, logo, testo&#10;&#10;Descrizione generata automaticamente">
            <a:extLst>
              <a:ext uri="{FF2B5EF4-FFF2-40B4-BE49-F238E27FC236}">
                <a16:creationId xmlns:a16="http://schemas.microsoft.com/office/drawing/2014/main" id="{6635AC98-15DD-D4EA-5885-5B64AF8D0F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764" y="349175"/>
            <a:ext cx="2110048" cy="1782370"/>
          </a:xfrm>
          <a:prstGeom prst="rect">
            <a:avLst/>
          </a:prstGeom>
        </p:spPr>
      </p:pic>
      <p:pic>
        <p:nvPicPr>
          <p:cNvPr id="3" name="Immagine 2" descr="Immagine che contiene design, Elementi grafici, grafica, illustrazione&#10;&#10;Descrizione generata automaticamente">
            <a:extLst>
              <a:ext uri="{FF2B5EF4-FFF2-40B4-BE49-F238E27FC236}">
                <a16:creationId xmlns:a16="http://schemas.microsoft.com/office/drawing/2014/main" id="{C63BB84E-6151-9AFC-E1A5-EB911D5404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13404" y="476975"/>
            <a:ext cx="1819212" cy="1430734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4D28D22E-2055-581A-1318-7125EDCE54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24620" y="449386"/>
            <a:ext cx="3099358" cy="14014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ZIONE/TESTO BREVE DIRETTO">
  <p:cSld name="CITAZIONE/TESTO BREVE DIRET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/>
          <p:nvPr/>
        </p:nvSpPr>
        <p:spPr>
          <a:xfrm>
            <a:off x="-1447501" y="6105274"/>
            <a:ext cx="9977015" cy="9977015"/>
          </a:xfrm>
          <a:prstGeom prst="ellipse">
            <a:avLst/>
          </a:prstGeom>
          <a:solidFill>
            <a:srgbClr val="F38B3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8822816" y="4511843"/>
            <a:ext cx="14063343" cy="5826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1093788" y="2296181"/>
            <a:ext cx="15365413" cy="83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  <a:defRPr sz="6600" b="0" i="0" u="none" strike="noStrike" cap="none">
                <a:solidFill>
                  <a:srgbClr val="000000"/>
                </a:solidFill>
                <a:latin typeface="Petrona"/>
                <a:ea typeface="Petrona"/>
                <a:cs typeface="Petrona"/>
                <a:sym typeface="Petrona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3"/>
          </p:nvPr>
        </p:nvSpPr>
        <p:spPr>
          <a:xfrm>
            <a:off x="1093788" y="3221599"/>
            <a:ext cx="1031557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80"/>
              <a:buFont typeface="Epilogue Light"/>
              <a:buNone/>
              <a:defRPr sz="6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8" name="Google Shape;48;p12"/>
          <p:cNvSpPr/>
          <p:nvPr/>
        </p:nvSpPr>
        <p:spPr>
          <a:xfrm>
            <a:off x="8400607" y="10409275"/>
            <a:ext cx="5550195" cy="5209954"/>
          </a:xfrm>
          <a:prstGeom prst="flowChartConnector">
            <a:avLst/>
          </a:prstGeom>
          <a:solidFill>
            <a:srgbClr val="92DE63"/>
          </a:solidFill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15027275" y="11073903"/>
            <a:ext cx="8159750" cy="951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20"/>
              <a:buFont typeface="Epilogue Light"/>
              <a:buNone/>
              <a:defRPr sz="4000" b="0" i="0" u="none" strike="noStrike" cap="none">
                <a:solidFill>
                  <a:srgbClr val="000000"/>
                </a:solidFill>
                <a:latin typeface="Epilogue Light"/>
                <a:ea typeface="Epilogue Light"/>
                <a:cs typeface="Epilogue Light"/>
                <a:sym typeface="Epilogue Light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2" name="Immagine 1" descr="Immagine che contiene schermata, simbolo, logo, testo&#10;&#10;Descrizione generata automaticamente">
            <a:extLst>
              <a:ext uri="{FF2B5EF4-FFF2-40B4-BE49-F238E27FC236}">
                <a16:creationId xmlns:a16="http://schemas.microsoft.com/office/drawing/2014/main" id="{451E96B8-59F7-4613-10A3-8C0783A2F0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64" y="349175"/>
            <a:ext cx="2110048" cy="1782370"/>
          </a:xfrm>
          <a:prstGeom prst="rect">
            <a:avLst/>
          </a:prstGeom>
        </p:spPr>
      </p:pic>
      <p:pic>
        <p:nvPicPr>
          <p:cNvPr id="3" name="Immagine 2" descr="Immagine che contiene design, Elementi grafici, grafica, illustrazione&#10;&#10;Descrizione generata automaticamente">
            <a:extLst>
              <a:ext uri="{FF2B5EF4-FFF2-40B4-BE49-F238E27FC236}">
                <a16:creationId xmlns:a16="http://schemas.microsoft.com/office/drawing/2014/main" id="{ADDCD83A-C663-BE03-C726-23041D753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13404" y="476975"/>
            <a:ext cx="1819212" cy="1430734"/>
          </a:xfrm>
          <a:prstGeom prst="rect">
            <a:avLst/>
          </a:prstGeom>
        </p:spPr>
      </p:pic>
      <p:pic>
        <p:nvPicPr>
          <p:cNvPr id="4" name="Immagine 3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80543C3D-9D68-2DF0-D649-89BADF6F5D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24620" y="449386"/>
            <a:ext cx="3099358" cy="1401448"/>
          </a:xfrm>
          <a:prstGeom prst="rect">
            <a:avLst/>
          </a:prstGeom>
        </p:spPr>
      </p:pic>
      <p:pic>
        <p:nvPicPr>
          <p:cNvPr id="5" name="Google Shape;35;p11" descr="UNIPD-21_PIPPI_LOGO_orizzontale_RGB.png">
            <a:extLst>
              <a:ext uri="{FF2B5EF4-FFF2-40B4-BE49-F238E27FC236}">
                <a16:creationId xmlns:a16="http://schemas.microsoft.com/office/drawing/2014/main" id="{131DE13A-12BB-B56F-E484-1AB8032A4B2A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6459201" y="187530"/>
            <a:ext cx="7544555" cy="1782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7" descr="UNIPD-21_PIPPI_LOGO_verticale_RGB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0814" y="497252"/>
            <a:ext cx="2944293" cy="2569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/>
          <p:nvPr/>
        </p:nvSpPr>
        <p:spPr>
          <a:xfrm>
            <a:off x="4627165" y="-4181946"/>
            <a:ext cx="7975204" cy="7975204"/>
          </a:xfrm>
          <a:prstGeom prst="ellipse">
            <a:avLst/>
          </a:prstGeom>
          <a:solidFill>
            <a:srgbClr val="F38B3C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Google Shape;10;p7"/>
          <p:cNvSpPr/>
          <p:nvPr/>
        </p:nvSpPr>
        <p:spPr>
          <a:xfrm>
            <a:off x="18146803" y="8697594"/>
            <a:ext cx="7975205" cy="7975204"/>
          </a:xfrm>
          <a:prstGeom prst="ellipse">
            <a:avLst/>
          </a:prstGeom>
          <a:solidFill>
            <a:srgbClr val="92DE63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</a:pP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Immagine 2" descr="Immagine che contiene schermata, simbolo, logo, testo&#10;&#10;Descrizione generata automaticamente">
            <a:extLst>
              <a:ext uri="{FF2B5EF4-FFF2-40B4-BE49-F238E27FC236}">
                <a16:creationId xmlns:a16="http://schemas.microsoft.com/office/drawing/2014/main" id="{F934D04D-B221-3294-1989-588A44B5E55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79862" y="11623387"/>
            <a:ext cx="2110048" cy="1782370"/>
          </a:xfrm>
          <a:prstGeom prst="rect">
            <a:avLst/>
          </a:prstGeom>
        </p:spPr>
      </p:pic>
      <p:pic>
        <p:nvPicPr>
          <p:cNvPr id="5" name="Immagine 4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2C2DDA27-7729-B982-280E-A8F73A302A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985992" y="11751438"/>
            <a:ext cx="3099358" cy="1401448"/>
          </a:xfrm>
          <a:prstGeom prst="rect">
            <a:avLst/>
          </a:prstGeom>
        </p:spPr>
      </p:pic>
      <p:pic>
        <p:nvPicPr>
          <p:cNvPr id="12" name="Immagine 11" descr="Immagine che contiene design, Elementi grafici, grafica, illustrazione&#10;&#10;Descrizione generata automaticamente">
            <a:extLst>
              <a:ext uri="{FF2B5EF4-FFF2-40B4-BE49-F238E27FC236}">
                <a16:creationId xmlns:a16="http://schemas.microsoft.com/office/drawing/2014/main" id="{26BC34D3-0462-31D8-D09F-2578B1C29D4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587160" y="11788014"/>
            <a:ext cx="1819212" cy="143073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pippi@unipd.i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ppi.unipd.i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>
            <a:spLocks noGrp="1"/>
          </p:cNvSpPr>
          <p:nvPr>
            <p:ph type="body" idx="2"/>
          </p:nvPr>
        </p:nvSpPr>
        <p:spPr>
          <a:xfrm>
            <a:off x="5092120" y="4447127"/>
            <a:ext cx="14199760" cy="4821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it-IT" sz="7200" b="1" dirty="0"/>
              <a:t>Iscrizione al Percorso Formativo MOOC – Programma P.I.P.P.I. e Riconoscimento Crediti SOFIA</a:t>
            </a:r>
            <a:endParaRPr sz="7200" dirty="0"/>
          </a:p>
        </p:txBody>
      </p:sp>
      <p:pic>
        <p:nvPicPr>
          <p:cNvPr id="3" name="Immagine 2" descr="Immagine che contiene vestiti, ragazzo, persona, clipart&#10;&#10;Descrizione generata automaticamente">
            <a:extLst>
              <a:ext uri="{FF2B5EF4-FFF2-40B4-BE49-F238E27FC236}">
                <a16:creationId xmlns:a16="http://schemas.microsoft.com/office/drawing/2014/main" id="{E8A3FD13-5F85-F7D8-D0DB-1F789D81F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7730" y="430225"/>
            <a:ext cx="6728460" cy="401690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365E5F-3242-6FEA-17D3-E2DAAA93F446}"/>
              </a:ext>
            </a:extLst>
          </p:cNvPr>
          <p:cNvSpPr txBox="1"/>
          <p:nvPr/>
        </p:nvSpPr>
        <p:spPr>
          <a:xfrm>
            <a:off x="3459480" y="9268873"/>
            <a:ext cx="174650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Epilogue Light" pitchFamily="2" charset="0"/>
              </a:rPr>
              <a:t>Il </a:t>
            </a:r>
            <a:r>
              <a:rPr lang="it-IT" sz="3200" b="1" i="0" u="none" strike="noStrike" dirty="0">
                <a:solidFill>
                  <a:srgbClr val="000000"/>
                </a:solidFill>
                <a:effectLst/>
                <a:latin typeface="Epilogue Light" pitchFamily="2" charset="0"/>
              </a:rPr>
              <a:t>Percorso Formativo per gli insegnanti del Programma P.I.P.P.I. in modalità M.O.O.C.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Epilogue Light" pitchFamily="2" charset="0"/>
              </a:rPr>
              <a:t> (ID Iniziativa formativa: </a:t>
            </a:r>
            <a:r>
              <a:rPr lang="it-IT" sz="3200" b="1" i="0" u="none" strike="noStrike" dirty="0">
                <a:solidFill>
                  <a:srgbClr val="000000"/>
                </a:solidFill>
                <a:effectLst/>
                <a:latin typeface="Epilogue Light" pitchFamily="2" charset="0"/>
              </a:rPr>
              <a:t>99259</a:t>
            </a:r>
            <a:r>
              <a:rPr lang="it-IT" sz="3200" b="0" i="0" u="none" strike="noStrike" dirty="0">
                <a:solidFill>
                  <a:srgbClr val="000000"/>
                </a:solidFill>
                <a:effectLst/>
                <a:latin typeface="Epilogue Light" pitchFamily="2" charset="0"/>
              </a:rPr>
              <a:t>) è disponibile sulla piattaforma ministeriale per la formazione e l’aggiornamento del personale della scuola.</a:t>
            </a:r>
            <a:endParaRPr lang="it-IT" sz="3200" dirty="0">
              <a:latin typeface="Epilogue Ligh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>
            <a:spLocks noGrp="1"/>
          </p:cNvSpPr>
          <p:nvPr>
            <p:ph type="body" idx="1"/>
          </p:nvPr>
        </p:nvSpPr>
        <p:spPr>
          <a:xfrm>
            <a:off x="4509300" y="2624256"/>
            <a:ext cx="15365400" cy="206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r>
              <a:rPr lang="es-ES" b="1" dirty="0"/>
              <a:t>CONTENUTI DEL CORSO, DURATA E DESTINATARI</a:t>
            </a:r>
            <a:endParaRPr b="1" dirty="0"/>
          </a:p>
        </p:txBody>
      </p:sp>
      <p:sp>
        <p:nvSpPr>
          <p:cNvPr id="69" name="Google Shape;69;p2"/>
          <p:cNvSpPr txBox="1">
            <a:spLocks noGrp="1"/>
          </p:cNvSpPr>
          <p:nvPr>
            <p:ph type="body" idx="2"/>
          </p:nvPr>
        </p:nvSpPr>
        <p:spPr>
          <a:xfrm>
            <a:off x="2234730" y="4972205"/>
            <a:ext cx="19914540" cy="6671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spcAft>
                <a:spcPts val="1200"/>
              </a:spcAft>
              <a:buSzPts val="4800"/>
            </a:pPr>
            <a:r>
              <a:rPr lang="it-IT" sz="3600" dirty="0"/>
              <a:t>Il corso, erogato in modalità </a:t>
            </a:r>
            <a:r>
              <a:rPr lang="it-IT" sz="3600" b="1" dirty="0"/>
              <a:t>e-learning</a:t>
            </a:r>
            <a:r>
              <a:rPr lang="it-IT" sz="3600" dirty="0"/>
              <a:t>, fornisce una formazione strutturata sulle Linee di Indirizzo Nazionali dell'intervento con bambini e famiglie in situazioni di vulnerabilità, attraverso moduli teorici, strumenti operativi e valutativi, con un approccio multidisciplinare.</a:t>
            </a:r>
          </a:p>
          <a:p>
            <a:pPr marL="0" lvl="0" indent="0" algn="just">
              <a:spcAft>
                <a:spcPts val="1200"/>
              </a:spcAft>
              <a:buSzPts val="4800"/>
            </a:pPr>
            <a:r>
              <a:rPr lang="it-IT" sz="3600" b="1" dirty="0"/>
              <a:t>Durata</a:t>
            </a:r>
            <a:r>
              <a:rPr lang="it-IT" sz="3600" dirty="0"/>
              <a:t>: 20 ore</a:t>
            </a:r>
          </a:p>
          <a:p>
            <a:pPr marL="0" lvl="0" indent="0" algn="just">
              <a:spcAft>
                <a:spcPts val="1200"/>
              </a:spcAft>
              <a:buSzPts val="4800"/>
            </a:pPr>
            <a:r>
              <a:rPr lang="it-IT" sz="3600" b="1" dirty="0"/>
              <a:t>Frequenza necessaria</a:t>
            </a:r>
            <a:r>
              <a:rPr lang="it-IT" sz="3600" dirty="0"/>
              <a:t>: 16 ore</a:t>
            </a:r>
            <a:endParaRPr sz="3600"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b="1" dirty="0"/>
              <a:t>Destinatari</a:t>
            </a:r>
            <a:r>
              <a:rPr lang="it-IT" sz="3600" dirty="0"/>
              <a:t>: </a:t>
            </a:r>
            <a:endParaRPr sz="3600" dirty="0"/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600" dirty="0"/>
              <a:t>Docenti di scuola dell’infanzia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600" dirty="0"/>
              <a:t>Docenti di scuola primaria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600" dirty="0"/>
              <a:t>Docenti di scuola secondaria di I e II grado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600" dirty="0"/>
              <a:t>Personale educativo e ATA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body" idx="3"/>
          </p:nvPr>
        </p:nvSpPr>
        <p:spPr>
          <a:xfrm>
            <a:off x="795101" y="3041265"/>
            <a:ext cx="11396899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Come </a:t>
            </a:r>
            <a:r>
              <a:rPr lang="es-ES" b="1" dirty="0" err="1">
                <a:solidFill>
                  <a:srgbClr val="F38B3C"/>
                </a:solidFill>
                <a:latin typeface="Epilogue SemiBold" pitchFamily="2" charset="77"/>
              </a:rPr>
              <a:t>iscriversi</a:t>
            </a:r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:</a:t>
            </a:r>
            <a:endParaRPr b="1" dirty="0">
              <a:solidFill>
                <a:srgbClr val="F38B3C"/>
              </a:solidFill>
              <a:latin typeface="Epilogue SemiBold" pitchFamily="2" charset="77"/>
            </a:endParaRPr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4"/>
          </p:nvPr>
        </p:nvSpPr>
        <p:spPr>
          <a:xfrm>
            <a:off x="1296711" y="4281475"/>
            <a:ext cx="9201014" cy="3826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Accedi a SOFIA con il tuo profilo personale.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Vai su "Catalogo Corsi" </a:t>
            </a:r>
            <a:r>
              <a:rPr lang="it-IT" sz="3000" b="1" dirty="0"/>
              <a:t>(1)</a:t>
            </a:r>
            <a:r>
              <a:rPr lang="it-IT" sz="3000" dirty="0"/>
              <a:t>.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Inserisci nel campo di ricerca: P.I.P.P.I. </a:t>
            </a:r>
            <a:r>
              <a:rPr lang="it-IT" sz="3000" b="1" dirty="0"/>
              <a:t>(1)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Seleziona il corso intitolato:</a:t>
            </a:r>
          </a:p>
          <a:p>
            <a:pPr marL="228600" indent="0" algn="just" fontAlgn="base">
              <a:buSzPct val="150000"/>
            </a:pPr>
            <a:r>
              <a:rPr lang="it-IT" sz="3000" dirty="0"/>
              <a:t>"Percorso Formativo per gli insegnanti del Programma P.I.P.P.I. in modalità M.O.O.C." (ID iniziativa: 99259, ID edizione: 148990) </a:t>
            </a:r>
            <a:r>
              <a:rPr lang="it-IT" sz="3000" b="1" dirty="0"/>
              <a:t>(2)</a:t>
            </a:r>
            <a:r>
              <a:rPr lang="it-IT" sz="3000" dirty="0"/>
              <a:t>.</a:t>
            </a:r>
          </a:p>
          <a:p>
            <a:pPr marL="685800" indent="-457200" algn="just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Clicca su "ISCRIVITI ORA" </a:t>
            </a:r>
            <a:r>
              <a:rPr lang="it-IT" sz="3000" b="1" dirty="0"/>
              <a:t>(3)</a:t>
            </a:r>
            <a:r>
              <a:rPr lang="it-IT" sz="3000" dirty="0"/>
              <a:t>.</a:t>
            </a:r>
            <a:endParaRPr sz="3000" dirty="0"/>
          </a:p>
        </p:txBody>
      </p:sp>
      <p:pic>
        <p:nvPicPr>
          <p:cNvPr id="3" name="Immagine 2" descr="Immagine che contiene testo, schermata, software, Pagina Web&#10;&#10;Il contenuto generato dall'IA potrebbe non essere corretto.">
            <a:extLst>
              <a:ext uri="{FF2B5EF4-FFF2-40B4-BE49-F238E27FC236}">
                <a16:creationId xmlns:a16="http://schemas.microsoft.com/office/drawing/2014/main" id="{9A91C94C-2620-87E0-FB1D-383DA96DA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887"/>
          <a:stretch>
            <a:fillRect/>
          </a:stretch>
        </p:blipFill>
        <p:spPr>
          <a:xfrm>
            <a:off x="10999334" y="2296079"/>
            <a:ext cx="12589565" cy="4488179"/>
          </a:xfrm>
          <a:prstGeom prst="rect">
            <a:avLst/>
          </a:prstGeom>
        </p:spPr>
      </p:pic>
      <p:pic>
        <p:nvPicPr>
          <p:cNvPr id="5" name="Immagine 4" descr="Immagine che contiene testo, schermata, software, Sistema operativo&#10;&#10;Il contenuto generato dall'IA potrebbe non essere corretto.">
            <a:extLst>
              <a:ext uri="{FF2B5EF4-FFF2-40B4-BE49-F238E27FC236}">
                <a16:creationId xmlns:a16="http://schemas.microsoft.com/office/drawing/2014/main" id="{4D8280AB-3DD2-DF5F-4014-F3434856B4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27" t="34713" r="60050" b="17394"/>
          <a:stretch>
            <a:fillRect/>
          </a:stretch>
        </p:blipFill>
        <p:spPr>
          <a:xfrm>
            <a:off x="16002000" y="6931743"/>
            <a:ext cx="6797040" cy="6005089"/>
          </a:xfrm>
          <a:prstGeom prst="rect">
            <a:avLst/>
          </a:prstGeom>
        </p:spPr>
      </p:pic>
      <p:pic>
        <p:nvPicPr>
          <p:cNvPr id="7" name="Immagine 6" descr="Immagine che contiene testo, elettronica, schermata, software&#10;&#10;Il contenuto generato dall'IA potrebbe non essere corretto.">
            <a:extLst>
              <a:ext uri="{FF2B5EF4-FFF2-40B4-BE49-F238E27FC236}">
                <a16:creationId xmlns:a16="http://schemas.microsoft.com/office/drawing/2014/main" id="{1155C144-F74F-037E-4BDA-351466C624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83" t="37680" r="28417" b="11522"/>
          <a:stretch>
            <a:fillRect/>
          </a:stretch>
        </p:blipFill>
        <p:spPr>
          <a:xfrm>
            <a:off x="5273040" y="8306063"/>
            <a:ext cx="9825192" cy="500325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229582D-3716-2945-15AA-BD0BD6D8E634}"/>
              </a:ext>
            </a:extLst>
          </p:cNvPr>
          <p:cNvSpPr txBox="1"/>
          <p:nvPr/>
        </p:nvSpPr>
        <p:spPr>
          <a:xfrm>
            <a:off x="10450694" y="2339782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 dirty="0">
                <a:latin typeface="Epilogue Light" pitchFamily="2" charset="0"/>
              </a:rPr>
              <a:t>1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2CD1AA-606B-906B-638A-2BF5D47F2904}"/>
              </a:ext>
            </a:extLst>
          </p:cNvPr>
          <p:cNvSpPr txBox="1"/>
          <p:nvPr/>
        </p:nvSpPr>
        <p:spPr>
          <a:xfrm>
            <a:off x="15275796" y="6933235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 dirty="0">
                <a:latin typeface="Epilogue Light" pitchFamily="2" charset="0"/>
              </a:rPr>
              <a:t>2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5DF56C-EB61-BC31-7AC1-7624EA5F047C}"/>
              </a:ext>
            </a:extLst>
          </p:cNvPr>
          <p:cNvSpPr txBox="1"/>
          <p:nvPr/>
        </p:nvSpPr>
        <p:spPr>
          <a:xfrm>
            <a:off x="4635618" y="8914435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 dirty="0">
                <a:latin typeface="Epilogue Light" pitchFamily="2" charset="0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>
            <a:spLocks noGrp="1"/>
          </p:cNvSpPr>
          <p:nvPr>
            <p:ph type="body" idx="2"/>
          </p:nvPr>
        </p:nvSpPr>
        <p:spPr>
          <a:xfrm>
            <a:off x="1341000" y="2642100"/>
            <a:ext cx="21372000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18"/>
              <a:buFont typeface="Petrona"/>
              <a:buNone/>
            </a:pPr>
            <a:r>
              <a:rPr lang="it-IT" b="1" dirty="0"/>
              <a:t>ISCRIZIONI E SVOLGIMENTO</a:t>
            </a:r>
            <a:endParaRPr b="1" dirty="0"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3"/>
          </p:nvPr>
        </p:nvSpPr>
        <p:spPr>
          <a:xfrm>
            <a:off x="1093800" y="4384800"/>
            <a:ext cx="21866400" cy="6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spcAft>
                <a:spcPts val="1200"/>
              </a:spcAft>
            </a:pPr>
            <a:r>
              <a:rPr lang="it-IT" sz="3400" dirty="0"/>
              <a:t>📅 Periodo di </a:t>
            </a:r>
            <a:r>
              <a:rPr lang="it-IT" sz="3400" b="1" u="sng" dirty="0"/>
              <a:t>iscrizione</a:t>
            </a:r>
            <a:r>
              <a:rPr lang="it-IT" sz="3400" b="1" dirty="0"/>
              <a:t>:</a:t>
            </a:r>
            <a:r>
              <a:rPr lang="it-IT" sz="3400" dirty="0"/>
              <a:t> dal </a:t>
            </a:r>
            <a:r>
              <a:rPr lang="it-IT" sz="3400" b="1" dirty="0"/>
              <a:t>20/06/2025</a:t>
            </a:r>
            <a:r>
              <a:rPr lang="it-IT" sz="3400" dirty="0"/>
              <a:t> al </a:t>
            </a:r>
            <a:r>
              <a:rPr lang="it-IT" sz="3400" b="1" dirty="0"/>
              <a:t>30/06/2026</a:t>
            </a:r>
            <a:endParaRPr lang="it-IT" sz="3400" dirty="0"/>
          </a:p>
          <a:p>
            <a:pPr algn="just">
              <a:spcAft>
                <a:spcPts val="1200"/>
              </a:spcAft>
            </a:pPr>
            <a:r>
              <a:rPr lang="it-IT" sz="3400" dirty="0"/>
              <a:t>📅 Periodo di </a:t>
            </a:r>
            <a:r>
              <a:rPr lang="it-IT" sz="3400" b="1" u="sng" dirty="0"/>
              <a:t>svolgimento</a:t>
            </a:r>
            <a:r>
              <a:rPr lang="it-IT" sz="3400" b="1" dirty="0"/>
              <a:t>:</a:t>
            </a:r>
            <a:r>
              <a:rPr lang="it-IT" sz="3400" dirty="0"/>
              <a:t> dal </a:t>
            </a:r>
            <a:r>
              <a:rPr lang="it-IT" sz="3400" b="1" dirty="0"/>
              <a:t>20/06/2025</a:t>
            </a:r>
            <a:r>
              <a:rPr lang="it-IT" sz="3400" dirty="0"/>
              <a:t> al </a:t>
            </a:r>
            <a:r>
              <a:rPr lang="it-IT" sz="3400" b="1" dirty="0"/>
              <a:t>30/06/2026</a:t>
            </a:r>
            <a:endParaRPr lang="it-IT" sz="3400" dirty="0"/>
          </a:p>
          <a:p>
            <a:pPr algn="just">
              <a:spcAft>
                <a:spcPts val="1200"/>
              </a:spcAft>
            </a:pPr>
            <a:r>
              <a:rPr lang="it-IT" sz="3400" dirty="0"/>
              <a:t>📧 </a:t>
            </a:r>
            <a:r>
              <a:rPr lang="it-IT" sz="3400" b="1" dirty="0"/>
              <a:t>Contatti per informazioni:</a:t>
            </a:r>
            <a:r>
              <a:rPr lang="it-IT" sz="3400" dirty="0"/>
              <a:t> </a:t>
            </a:r>
            <a:r>
              <a:rPr lang="it-IT" sz="3400" dirty="0">
                <a:hlinkClick r:id="rId3"/>
              </a:rPr>
              <a:t>info.pippi@unipd.it</a:t>
            </a:r>
            <a:endParaRPr lang="it-IT" sz="3400" dirty="0"/>
          </a:p>
          <a:p>
            <a:pPr algn="just"/>
            <a:r>
              <a:rPr lang="it-IT" sz="3400" dirty="0"/>
              <a:t>📍 </a:t>
            </a:r>
            <a:r>
              <a:rPr lang="it-IT" sz="3400" b="1" dirty="0"/>
              <a:t>Promotore:</a:t>
            </a:r>
            <a:r>
              <a:rPr lang="it-IT" sz="3400" dirty="0"/>
              <a:t> Università degli Studi di Padova – Dipartimento FISPPA</a:t>
            </a:r>
            <a:endParaRPr sz="3400" dirty="0"/>
          </a:p>
        </p:txBody>
      </p:sp>
      <p:pic>
        <p:nvPicPr>
          <p:cNvPr id="3" name="Immagine 2" descr="Immagine che contiene vestiti, cartone animato, illustrazione&#10;&#10;Descrizione generata automaticamente">
            <a:extLst>
              <a:ext uri="{FF2B5EF4-FFF2-40B4-BE49-F238E27FC236}">
                <a16:creationId xmlns:a16="http://schemas.microsoft.com/office/drawing/2014/main" id="{3A79A5FB-F43D-8793-AAF0-040AD79B0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6542258" y="6474460"/>
            <a:ext cx="7429500" cy="6070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462D2FAC-42CB-3C81-1A9A-EB50C479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>
            <a:extLst>
              <a:ext uri="{FF2B5EF4-FFF2-40B4-BE49-F238E27FC236}">
                <a16:creationId xmlns:a16="http://schemas.microsoft.com/office/drawing/2014/main" id="{F84D5A86-3BDC-478A-7DEC-3DB59F41E4D2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502448" y="2780007"/>
            <a:ext cx="21379099" cy="19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ctr"/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Come </a:t>
            </a:r>
            <a:r>
              <a:rPr lang="es-ES" b="1" dirty="0" err="1">
                <a:solidFill>
                  <a:srgbClr val="F38B3C"/>
                </a:solidFill>
                <a:latin typeface="Epilogue SemiBold" pitchFamily="2" charset="77"/>
              </a:rPr>
              <a:t>accedere</a:t>
            </a:r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 </a:t>
            </a:r>
            <a:r>
              <a:rPr lang="it-IT" b="1" dirty="0">
                <a:solidFill>
                  <a:srgbClr val="F38B3C"/>
                </a:solidFill>
                <a:latin typeface="Epilogue SemiBold" pitchFamily="2" charset="77"/>
              </a:rPr>
              <a:t>al Percorso Formativo MOOC – Programma P.I.P.P.I.</a:t>
            </a:r>
          </a:p>
        </p:txBody>
      </p:sp>
      <p:sp>
        <p:nvSpPr>
          <p:cNvPr id="83" name="Google Shape;83;p4">
            <a:extLst>
              <a:ext uri="{FF2B5EF4-FFF2-40B4-BE49-F238E27FC236}">
                <a16:creationId xmlns:a16="http://schemas.microsoft.com/office/drawing/2014/main" id="{3BDD6E6A-F8D9-CA2E-E50F-C7917F248267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1753252" y="5071008"/>
            <a:ext cx="20877489" cy="427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Fornendo al vostro operatore di riferimento presso i Servizi Sociali i seguenti dati:</a:t>
            </a:r>
          </a:p>
          <a:p>
            <a:pPr lvl="3" algn="just" fontAlgn="base">
              <a:spcBef>
                <a:spcPts val="0"/>
              </a:spcBef>
              <a:buSzPct val="100000"/>
              <a:buFont typeface="Epilogue Light" pitchFamily="2" charset="0"/>
              <a:buChar char="–"/>
            </a:pPr>
            <a:r>
              <a:rPr lang="it-IT" sz="3000" dirty="0">
                <a:latin typeface="Epilogue Light"/>
                <a:sym typeface="Epilogue Light"/>
              </a:rPr>
              <a:t>nome</a:t>
            </a:r>
          </a:p>
          <a:p>
            <a:pPr lvl="3" algn="just" fontAlgn="base">
              <a:spcBef>
                <a:spcPts val="0"/>
              </a:spcBef>
              <a:buSzPct val="100000"/>
              <a:buFont typeface="Epilogue Light" pitchFamily="2" charset="0"/>
              <a:buChar char="–"/>
            </a:pPr>
            <a:r>
              <a:rPr lang="it-IT" sz="3000" dirty="0">
                <a:latin typeface="Epilogue Light"/>
                <a:sym typeface="Epilogue Light"/>
              </a:rPr>
              <a:t>cognome</a:t>
            </a:r>
          </a:p>
          <a:p>
            <a:pPr lvl="3" algn="just" fontAlgn="base">
              <a:spcBef>
                <a:spcPts val="0"/>
              </a:spcBef>
              <a:buSzPct val="100000"/>
              <a:buFont typeface="Epilogue Light" pitchFamily="2" charset="0"/>
              <a:buChar char="–"/>
            </a:pPr>
            <a:r>
              <a:rPr lang="it-IT" sz="3000" dirty="0">
                <a:latin typeface="Epilogue Light"/>
                <a:sym typeface="Epilogue Light"/>
              </a:rPr>
              <a:t>codice fiscale</a:t>
            </a:r>
          </a:p>
          <a:p>
            <a:pPr lvl="3" algn="just" fontAlgn="base">
              <a:spcBef>
                <a:spcPts val="0"/>
              </a:spcBef>
              <a:buSzPct val="100000"/>
              <a:buFont typeface="Epilogue Light" pitchFamily="2" charset="0"/>
              <a:buChar char="–"/>
            </a:pPr>
            <a:r>
              <a:rPr lang="it-IT" sz="3000" dirty="0">
                <a:latin typeface="Epilogue Light"/>
                <a:sym typeface="Epilogue Light"/>
              </a:rPr>
              <a:t>cellulare</a:t>
            </a:r>
          </a:p>
          <a:p>
            <a:pPr lvl="3" algn="just" fontAlgn="base">
              <a:spcBef>
                <a:spcPts val="0"/>
              </a:spcBef>
              <a:spcAft>
                <a:spcPts val="1800"/>
              </a:spcAft>
              <a:buSzPct val="100000"/>
              <a:buFont typeface="Epilogue Light" pitchFamily="2" charset="0"/>
              <a:buChar char="–"/>
            </a:pPr>
            <a:r>
              <a:rPr lang="it-IT" sz="3000" dirty="0">
                <a:latin typeface="Epilogue Light"/>
                <a:sym typeface="Epilogue Light"/>
              </a:rPr>
              <a:t>e-mail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Una volta che l’operatore avrà inserito i vostri dati nella piattaforma per il lavoro di équipe multidisciplinare di P.I.P.P.I. (RPMonline), riceverete una mail di “Attivazione account piattaforma RPM - P.I.P.P.I. con il link di accesso.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7F4999D-69E2-3777-4BD7-A2882E10E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039" y="10142019"/>
            <a:ext cx="9437921" cy="229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74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2ADB23C-C7C1-1861-3597-F416557F2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>
            <a:extLst>
              <a:ext uri="{FF2B5EF4-FFF2-40B4-BE49-F238E27FC236}">
                <a16:creationId xmlns:a16="http://schemas.microsoft.com/office/drawing/2014/main" id="{219755D6-9BD8-8D69-4DA5-CE03A94D45A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502450" y="2551408"/>
            <a:ext cx="21379099" cy="19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ctr"/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Come </a:t>
            </a:r>
            <a:r>
              <a:rPr lang="es-ES" b="1" dirty="0" err="1">
                <a:solidFill>
                  <a:srgbClr val="F38B3C"/>
                </a:solidFill>
                <a:latin typeface="Epilogue SemiBold" pitchFamily="2" charset="77"/>
              </a:rPr>
              <a:t>accedere</a:t>
            </a:r>
            <a:r>
              <a:rPr lang="es-ES" b="1" dirty="0">
                <a:solidFill>
                  <a:srgbClr val="F38B3C"/>
                </a:solidFill>
                <a:latin typeface="Epilogue SemiBold" pitchFamily="2" charset="77"/>
              </a:rPr>
              <a:t> </a:t>
            </a:r>
            <a:r>
              <a:rPr lang="it-IT" b="1" dirty="0">
                <a:solidFill>
                  <a:srgbClr val="F38B3C"/>
                </a:solidFill>
                <a:latin typeface="Epilogue SemiBold" pitchFamily="2" charset="77"/>
              </a:rPr>
              <a:t>al Percorso Formativo MOOC – Programma P.I.P.P.I.</a:t>
            </a:r>
          </a:p>
        </p:txBody>
      </p:sp>
      <p:sp>
        <p:nvSpPr>
          <p:cNvPr id="83" name="Google Shape;83;p4">
            <a:extLst>
              <a:ext uri="{FF2B5EF4-FFF2-40B4-BE49-F238E27FC236}">
                <a16:creationId xmlns:a16="http://schemas.microsoft.com/office/drawing/2014/main" id="{06730945-F975-EEEE-7548-47A84EE18126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849086" y="4982189"/>
            <a:ext cx="15054944" cy="78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indent="-457200" algn="just" fontAlgn="base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Effettuato l’accesso, cliccando sul link, dovrete utilizzare le vostre proprie credenziali SPID per finalizzare la procedura di iscrizione, che vi farà accedere alla piattaforma digitale RPMonline. </a:t>
            </a:r>
          </a:p>
          <a:p>
            <a:pPr marL="685800" indent="-457200" algn="just" fontAlgn="base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Terminata questa procedura, dovrete aprire una nuova finestra di ricerca, digitare “programma P.I.P.P.I.” e accedere al sito (</a:t>
            </a:r>
            <a:r>
              <a:rPr lang="it-IT" sz="3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Pippi – Programma di Intervento Per Prevenire l’Istituzionalizzazione</a:t>
            </a:r>
            <a:r>
              <a:rPr lang="it-IT" sz="3000" dirty="0"/>
              <a:t>).</a:t>
            </a:r>
          </a:p>
          <a:p>
            <a:pPr marL="685800" indent="-457200" algn="just" fontAlgn="base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Entrati nel sito, in alto a destra della schermata iniziale, troverete la sezione “Piattaforme”: cliccandovi sopra vi si apriranno le due opzioni “Formazione” ed “RPMonline”. Dovrete procedere con la sezione “Formazione”. </a:t>
            </a:r>
          </a:p>
          <a:p>
            <a:pPr marL="685800" indent="-457200" algn="just" fontAlgn="base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Successivamente, cliccare su “Login” in alto a destra ed inserire nuovamente le proprie credenziali SPID.</a:t>
            </a:r>
          </a:p>
          <a:p>
            <a:pPr marL="685800" indent="-457200" algn="just" fontAlgn="base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Scorrendo la pagina di apertura, vedrete la sezione “</a:t>
            </a:r>
            <a:r>
              <a:rPr lang="it-IT" sz="3000" dirty="0" err="1"/>
              <a:t>Mooc</a:t>
            </a:r>
            <a:r>
              <a:rPr lang="it-IT" sz="3000" dirty="0"/>
              <a:t>, approfondimenti, tutorial - MOOC” (a lato, l’icona con il titolo).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r>
              <a:rPr lang="it-IT" sz="3000" dirty="0"/>
              <a:t>Da qui in poi avrete accesso a tutti i contenuti formativi del programma P.I.P.P.I.</a:t>
            </a:r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endParaRPr lang="it-IT" sz="3000" dirty="0"/>
          </a:p>
          <a:p>
            <a:pPr marL="685800" indent="-457200" algn="just" fontAlgn="base">
              <a:buSzPct val="150000"/>
              <a:buFont typeface="Arial" panose="020B0604020202020204" pitchFamily="34" charset="0"/>
              <a:buChar char="•"/>
            </a:pPr>
            <a:endParaRPr lang="it-IT" sz="3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09D0AA9-84A6-32D2-E388-8731CED97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030" y="4712833"/>
            <a:ext cx="6977520" cy="511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457593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38B3C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586</Words>
  <Application>Microsoft Office PowerPoint</Application>
  <PresentationFormat>Personalizzato</PresentationFormat>
  <Paragraphs>41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Epilogue Light</vt:lpstr>
      <vt:lpstr>Epilogue SemiBold</vt:lpstr>
      <vt:lpstr>Petrona</vt:lpstr>
      <vt:lpstr>Helvetica Neue</vt:lpstr>
      <vt:lpstr>21_BasicWhite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Claudia Marcellan</cp:lastModifiedBy>
  <cp:revision>4</cp:revision>
  <dcterms:modified xsi:type="dcterms:W3CDTF">2025-06-25T09:55:15Z</dcterms:modified>
</cp:coreProperties>
</file>